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1A2"/>
    <a:srgbClr val="1994B1"/>
    <a:srgbClr val="A100FF"/>
    <a:srgbClr val="883C84"/>
    <a:srgbClr val="461B49"/>
    <a:srgbClr val="963488"/>
    <a:srgbClr val="2086AA"/>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43" d="100"/>
          <a:sy n="43" d="100"/>
        </p:scale>
        <p:origin x="110" y="24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OneDrive\Desktop\Task%203_Final%20Content%20Data%20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OneDrive\Desktop\Task%203_Final%20Content%20Data%20set.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set.csv]Sheet4!PivotTable3</c:name>
    <c:fmtId val="-1"/>
  </c:pivotSource>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solidFill>
                  <a:schemeClr val="tx1"/>
                </a:solidFill>
              </a:rPr>
              <a:t>Top 5 Categories by</a:t>
            </a:r>
            <a:r>
              <a:rPr lang="en-US" sz="3200" baseline="0" dirty="0">
                <a:solidFill>
                  <a:schemeClr val="tx1"/>
                </a:solidFill>
              </a:rPr>
              <a:t> Aggregate </a:t>
            </a:r>
            <a:r>
              <a:rPr lang="en-US" sz="3200" baseline="0" dirty="0" smtClean="0">
                <a:solidFill>
                  <a:schemeClr val="tx1"/>
                </a:solidFill>
              </a:rPr>
              <a:t>Popularity Scores</a:t>
            </a:r>
            <a:endParaRPr lang="en-US" sz="3200" dirty="0">
              <a:solidFill>
                <a:schemeClr val="tx1"/>
              </a:solidFill>
            </a:endParaRPr>
          </a:p>
        </c:rich>
      </c:tx>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pivotFmt>
      <c:pivotFmt>
        <c:idx val="2"/>
        <c:spPr>
          <a:solidFill>
            <a:srgbClr val="7030A0"/>
          </a:solidFill>
          <a:ln w="19050">
            <a:solidFill>
              <a:schemeClr val="lt1"/>
            </a:solidFill>
          </a:ln>
          <a:effectLst/>
        </c:spPr>
      </c:pivotFmt>
      <c:pivotFmt>
        <c:idx val="3"/>
        <c:spPr>
          <a:solidFill>
            <a:schemeClr val="accent6"/>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rgbClr val="FFC000"/>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solidFill>
            <a:schemeClr val="accent2"/>
          </a:solidFill>
          <a:ln w="19050">
            <a:solidFill>
              <a:schemeClr val="lt1"/>
            </a:solidFill>
          </a:ln>
          <a:effectLst/>
        </c:spPr>
      </c:pivotFmt>
      <c:pivotFmt>
        <c:idx val="8"/>
        <c:spPr>
          <a:solidFill>
            <a:srgbClr val="7030A0"/>
          </a:solidFill>
          <a:ln w="19050">
            <a:solidFill>
              <a:schemeClr val="lt1"/>
            </a:solidFill>
          </a:ln>
          <a:effectLst/>
        </c:spPr>
      </c:pivotFmt>
      <c:pivotFmt>
        <c:idx val="9"/>
        <c:spPr>
          <a:solidFill>
            <a:schemeClr val="accent6"/>
          </a:solidFill>
          <a:ln w="19050">
            <a:solidFill>
              <a:schemeClr val="lt1"/>
            </a:solidFill>
          </a:ln>
          <a:effectLst/>
        </c:spPr>
      </c:pivotFmt>
      <c:pivotFmt>
        <c:idx val="10"/>
        <c:spPr>
          <a:solidFill>
            <a:srgbClr val="FFC000"/>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2"/>
        <c:spPr>
          <a:solidFill>
            <a:schemeClr val="accent2"/>
          </a:solidFill>
          <a:ln w="19050">
            <a:solidFill>
              <a:schemeClr val="lt1"/>
            </a:solidFill>
          </a:ln>
          <a:effectLst/>
        </c:spPr>
      </c:pivotFmt>
      <c:pivotFmt>
        <c:idx val="13"/>
        <c:spPr>
          <a:solidFill>
            <a:srgbClr val="7030A0"/>
          </a:solidFill>
          <a:ln w="19050">
            <a:solidFill>
              <a:schemeClr val="lt1"/>
            </a:solidFill>
          </a:ln>
          <a:effectLst/>
        </c:spPr>
      </c:pivotFmt>
      <c:pivotFmt>
        <c:idx val="14"/>
        <c:spPr>
          <a:solidFill>
            <a:schemeClr val="accent6"/>
          </a:solidFill>
          <a:ln w="19050">
            <a:solidFill>
              <a:schemeClr val="lt1"/>
            </a:solidFill>
          </a:ln>
          <a:effectLst/>
        </c:spPr>
      </c:pivotFmt>
      <c:pivotFmt>
        <c:idx val="15"/>
        <c:spPr>
          <a:solidFill>
            <a:srgbClr val="FFC000"/>
          </a:solidFill>
          <a:ln w="19050">
            <a:solidFill>
              <a:schemeClr val="lt1"/>
            </a:solidFill>
          </a:ln>
          <a:effectLst/>
        </c:spPr>
      </c:pivotFmt>
    </c:pivotFmts>
    <c:plotArea>
      <c:layout>
        <c:manualLayout>
          <c:layoutTarget val="inner"/>
          <c:xMode val="edge"/>
          <c:yMode val="edge"/>
          <c:x val="0.21024625292331939"/>
          <c:y val="0.12214199818737725"/>
          <c:w val="0.74497539557973025"/>
          <c:h val="0.8063756360930574"/>
        </c:manualLayout>
      </c:layout>
      <c:barChart>
        <c:barDir val="bar"/>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dPt>
            <c:idx val="0"/>
            <c:invertIfNegative val="0"/>
            <c:bubble3D val="0"/>
            <c:explosion val="8"/>
            <c:spPr>
              <a:solidFill>
                <a:schemeClr val="accent2"/>
              </a:solidFill>
              <a:ln w="19050">
                <a:solidFill>
                  <a:schemeClr val="lt1"/>
                </a:solidFill>
              </a:ln>
              <a:effectLst/>
            </c:spPr>
          </c:dPt>
          <c:dPt>
            <c:idx val="1"/>
            <c:invertIfNegative val="0"/>
            <c:bubble3D val="0"/>
            <c:spPr>
              <a:solidFill>
                <a:srgbClr val="7030A0"/>
              </a:solidFill>
              <a:ln w="19050">
                <a:solidFill>
                  <a:schemeClr val="lt1"/>
                </a:solidFill>
              </a:ln>
              <a:effectLst/>
            </c:spPr>
          </c:dPt>
          <c:dPt>
            <c:idx val="2"/>
            <c:invertIfNegative val="0"/>
            <c:bubble3D val="0"/>
            <c:spPr>
              <a:solidFill>
                <a:schemeClr val="accent6"/>
              </a:solidFill>
              <a:ln w="19050">
                <a:solidFill>
                  <a:schemeClr val="lt1"/>
                </a:solidFill>
              </a:ln>
              <a:effectLst/>
            </c:spPr>
          </c:dPt>
          <c:dPt>
            <c:idx val="3"/>
            <c:invertIfNegative val="0"/>
            <c:bubble3D val="0"/>
            <c:spPr>
              <a:solidFill>
                <a:srgbClr val="FFC000"/>
              </a:solidFill>
              <a:ln w="19050">
                <a:solidFill>
                  <a:schemeClr val="lt1"/>
                </a:solidFill>
              </a:ln>
              <a:effectLst/>
            </c:spPr>
          </c:dPt>
          <c:cat>
            <c:strRef>
              <c:f>Sheet4!$A$4:$A$9</c:f>
              <c:strCache>
                <c:ptCount val="5"/>
                <c:pt idx="0">
                  <c:v>Animals</c:v>
                </c:pt>
                <c:pt idx="1">
                  <c:v>food</c:v>
                </c:pt>
                <c:pt idx="2">
                  <c:v>healthy eating</c:v>
                </c:pt>
                <c:pt idx="3">
                  <c:v>science</c:v>
                </c:pt>
                <c:pt idx="4">
                  <c:v>technology</c:v>
                </c:pt>
              </c:strCache>
            </c:strRef>
          </c:cat>
          <c:val>
            <c:numRef>
              <c:f>Sheet4!$B$4:$B$9</c:f>
              <c:numCache>
                <c:formatCode>General</c:formatCode>
                <c:ptCount val="5"/>
                <c:pt idx="0">
                  <c:v>74965</c:v>
                </c:pt>
                <c:pt idx="1">
                  <c:v>66676</c:v>
                </c:pt>
                <c:pt idx="2">
                  <c:v>69339</c:v>
                </c:pt>
                <c:pt idx="3">
                  <c:v>71168</c:v>
                </c:pt>
                <c:pt idx="4">
                  <c:v>68738</c:v>
                </c:pt>
              </c:numCache>
            </c:numRef>
          </c:val>
        </c:ser>
        <c:dLbls>
          <c:showLegendKey val="0"/>
          <c:showVal val="0"/>
          <c:showCatName val="0"/>
          <c:showSerName val="0"/>
          <c:showPercent val="0"/>
          <c:showBubbleSize val="0"/>
        </c:dLbls>
        <c:gapWidth val="38"/>
        <c:overlap val="53"/>
        <c:axId val="380441488"/>
        <c:axId val="380443664"/>
      </c:barChart>
      <c:valAx>
        <c:axId val="3804436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80441488"/>
        <c:crosses val="autoZero"/>
        <c:crossBetween val="between"/>
      </c:valAx>
      <c:catAx>
        <c:axId val="38044148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80443664"/>
        <c:crosses val="autoZero"/>
        <c:auto val="1"/>
        <c:lblAlgn val="ctr"/>
        <c:lblOffset val="100"/>
        <c:noMultiLvlLbl val="0"/>
      </c:cat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set.csv]Sheet4!PivotTable3</c:name>
    <c:fmtId val="-1"/>
  </c:pivotSource>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a:solidFill>
                  <a:schemeClr val="tx1"/>
                </a:solidFill>
              </a:rPr>
              <a:t>Top 5 Most Popular Categories by</a:t>
            </a:r>
            <a:r>
              <a:rPr lang="en-US" sz="2800" baseline="0">
                <a:solidFill>
                  <a:schemeClr val="tx1"/>
                </a:solidFill>
              </a:rPr>
              <a:t> Aggregate Scores</a:t>
            </a:r>
            <a:endParaRPr lang="en-US" sz="2800">
              <a:solidFill>
                <a:schemeClr val="tx1"/>
              </a:solidFill>
            </a:endParaRPr>
          </a:p>
        </c:rich>
      </c:tx>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5"/>
          </a:solidFill>
          <a:ln w="19050">
            <a:solidFill>
              <a:schemeClr val="lt1"/>
            </a:solidFill>
          </a:ln>
          <a:effectLst/>
        </c:spPr>
        <c:dLbl>
          <c:idx val="0"/>
          <c:layout>
            <c:manualLayout>
              <c:x val="2.5721165750507601E-2"/>
              <c:y val="0.18079852421548082"/>
            </c:manualLayout>
          </c:layout>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2"/>
          </a:solidFill>
          <a:ln w="19050">
            <a:solidFill>
              <a:schemeClr val="lt1"/>
            </a:solidFill>
          </a:ln>
          <a:effectLst/>
        </c:spPr>
        <c:dLbl>
          <c:idx val="0"/>
          <c:tx>
            <c:rich>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r>
                  <a:rPr lang="en-US"/>
                  <a:t>Food</a:t>
                </a:r>
                <a:r>
                  <a:rPr lang="en-US" baseline="0"/>
                  <a:t>
</a:t>
                </a:r>
                <a:fld id="{4CBC5F70-E03F-44C9-B7AC-5D1E8119C774}" type="PERCENTAGE">
                  <a:rPr lang="en-US" baseline="0"/>
                  <a:pPr>
                    <a:defRPr sz="1000" b="1" i="0" u="none" strike="noStrike" kern="1200" baseline="0">
                      <a:solidFill>
                        <a:schemeClr val="tx1"/>
                      </a:solidFill>
                      <a:latin typeface="+mn-lt"/>
                      <a:ea typeface="+mn-ea"/>
                      <a:cs typeface="+mn-cs"/>
                    </a:defRPr>
                  </a:pPr>
                  <a:t>[PERCENTAGE]</a:t>
                </a:fld>
                <a:endParaRPr lang="en-US" baseline="0"/>
              </a:p>
            </c:rich>
          </c:tx>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3"/>
        <c:spPr>
          <a:solidFill>
            <a:schemeClr val="accent6"/>
          </a:solidFill>
          <a:ln w="19050">
            <a:solidFill>
              <a:schemeClr val="lt1"/>
            </a:solidFill>
          </a:ln>
          <a:effectLst/>
        </c:spPr>
        <c:dLbl>
          <c:idx val="0"/>
          <c:layout>
            <c:manualLayout>
              <c:x val="0.1261458178576734"/>
              <c:y val="-0.15496788676609238"/>
            </c:manualLayout>
          </c:layout>
          <c:spPr>
            <a:noFill/>
            <a:ln>
              <a:noFill/>
            </a:ln>
            <a:effectLst/>
          </c:spPr>
          <c:txPr>
            <a:bodyPr rot="0" spcFirstLastPara="1" vertOverflow="clip" horzOverflow="clip" vert="horz" wrap="square" lIns="38100" tIns="19050" rIns="38100" bIns="19050" anchor="ctr" anchorCtr="1">
              <a:noAutofit/>
            </a:bodyPr>
            <a:lstStyle/>
            <a:p>
              <a:pPr>
                <a:defRPr sz="1050" b="1"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
        <c:spPr>
          <a:solidFill>
            <a:schemeClr val="accent5">
              <a:lumMod val="50000"/>
            </a:schemeClr>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
        <c:spPr>
          <a:solidFill>
            <a:schemeClr val="accent5">
              <a:lumMod val="50000"/>
            </a:schemeClr>
          </a:solidFill>
          <a:ln w="19050">
            <a:solidFill>
              <a:schemeClr val="lt1"/>
            </a:solidFill>
          </a:ln>
          <a:effectLst/>
        </c:spPr>
      </c:pivotFmt>
      <c:pivotFmt>
        <c:idx val="7"/>
        <c:spPr>
          <a:solidFill>
            <a:schemeClr val="accent1"/>
          </a:solidFill>
          <a:ln w="19050">
            <a:solidFill>
              <a:schemeClr val="lt1"/>
            </a:solidFill>
          </a:ln>
          <a:effectLst/>
        </c:spPr>
        <c:dLbl>
          <c:idx val="0"/>
          <c:tx>
            <c:rich>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r>
                  <a:rPr lang="en-US"/>
                  <a:t>Food</a:t>
                </a:r>
                <a:r>
                  <a:rPr lang="en-US" baseline="0"/>
                  <a:t>
</a:t>
                </a:r>
                <a:fld id="{4CBC5F70-E03F-44C9-B7AC-5D1E8119C774}" type="PERCENTAGE">
                  <a:rPr lang="en-US" baseline="0"/>
                  <a:pPr>
                    <a:defRPr sz="1000" b="1" i="0" u="none" strike="noStrike" kern="1200" baseline="0">
                      <a:solidFill>
                        <a:schemeClr val="tx1"/>
                      </a:solidFill>
                      <a:latin typeface="+mn-lt"/>
                      <a:ea typeface="+mn-ea"/>
                      <a:cs typeface="+mn-cs"/>
                    </a:defRPr>
                  </a:pPr>
                  <a:t>[PERCENTAGE]</a:t>
                </a:fld>
                <a:endParaRPr lang="en-US" baseline="0"/>
              </a:p>
            </c:rich>
          </c:tx>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8"/>
        <c:spPr>
          <a:solidFill>
            <a:schemeClr val="accent6"/>
          </a:solidFill>
          <a:ln w="19050">
            <a:solidFill>
              <a:schemeClr val="lt1"/>
            </a:solidFill>
          </a:ln>
          <a:effectLst/>
        </c:spPr>
        <c:dLbl>
          <c:idx val="0"/>
          <c:layout>
            <c:manualLayout>
              <c:x val="0.1261458178576734"/>
              <c:y val="-0.15496788676609238"/>
            </c:manualLayout>
          </c:layout>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dLbl>
          <c:idx val="0"/>
          <c:layout>
            <c:manualLayout>
              <c:x val="2.5721165750507601E-2"/>
              <c:y val="0.18079852421548082"/>
            </c:manualLayout>
          </c:layout>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
        <c:spPr>
          <a:solidFill>
            <a:schemeClr val="accent5">
              <a:lumMod val="50000"/>
            </a:schemeClr>
          </a:solidFill>
          <a:ln w="19050">
            <a:solidFill>
              <a:schemeClr val="lt1"/>
            </a:solidFill>
          </a:ln>
          <a:effectLst/>
        </c:spPr>
      </c:pivotFmt>
      <c:pivotFmt>
        <c:idx val="13"/>
        <c:spPr>
          <a:solidFill>
            <a:schemeClr val="accent1"/>
          </a:solidFill>
          <a:ln w="19050">
            <a:solidFill>
              <a:schemeClr val="lt1"/>
            </a:solidFill>
          </a:ln>
          <a:effectLst/>
        </c:spPr>
        <c:dLbl>
          <c:idx val="0"/>
          <c:tx>
            <c:rich>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r>
                  <a:rPr lang="en-US"/>
                  <a:t>Food</a:t>
                </a:r>
                <a:r>
                  <a:rPr lang="en-US" baseline="0"/>
                  <a:t>
</a:t>
                </a:r>
                <a:fld id="{4CBC5F70-E03F-44C9-B7AC-5D1E8119C774}" type="PERCENTAGE">
                  <a:rPr lang="en-US" baseline="0"/>
                  <a:pPr>
                    <a:defRPr sz="1000" b="1" i="0" u="none" strike="noStrike" kern="1200" baseline="0">
                      <a:solidFill>
                        <a:schemeClr val="tx1"/>
                      </a:solidFill>
                      <a:latin typeface="+mn-lt"/>
                      <a:ea typeface="+mn-ea"/>
                      <a:cs typeface="+mn-cs"/>
                    </a:defRPr>
                  </a:pPr>
                  <a:t>[PERCENTAGE]</a:t>
                </a:fld>
                <a:endParaRPr lang="en-US" baseline="0"/>
              </a:p>
            </c:rich>
          </c:tx>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pivotFmt>
      <c:pivotFmt>
        <c:idx val="14"/>
        <c:spPr>
          <a:solidFill>
            <a:schemeClr val="accent6"/>
          </a:solidFill>
          <a:ln w="19050">
            <a:solidFill>
              <a:schemeClr val="lt1"/>
            </a:solidFill>
          </a:ln>
          <a:effectLst/>
        </c:spPr>
        <c:dLbl>
          <c:idx val="0"/>
          <c:layout>
            <c:manualLayout>
              <c:x val="0.1261458178576734"/>
              <c:y val="-0.15496788676609238"/>
            </c:manualLayout>
          </c:layout>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dLbl>
          <c:idx val="0"/>
          <c:layout>
            <c:manualLayout>
              <c:x val="2.5721165750507601E-2"/>
              <c:y val="0.18079852421548082"/>
            </c:manualLayout>
          </c:layout>
          <c:spPr>
            <a:noFill/>
            <a:ln>
              <a:no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pieChart>
        <c:varyColors val="1"/>
        <c:ser>
          <c:idx val="0"/>
          <c:order val="0"/>
          <c:tx>
            <c:strRef>
              <c:f>Sheet4!$B$3</c:f>
              <c:strCache>
                <c:ptCount val="1"/>
                <c:pt idx="0">
                  <c:v>Total</c:v>
                </c:pt>
              </c:strCache>
            </c:strRef>
          </c:tx>
          <c:dPt>
            <c:idx val="0"/>
            <c:bubble3D val="0"/>
            <c:explosion val="8"/>
            <c:spPr>
              <a:solidFill>
                <a:schemeClr val="accent6"/>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rgbClr val="92D050"/>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1"/>
              <c:layout>
                <c:manualLayout>
                  <c:x val="-9.9783309566619224E-2"/>
                  <c:y val="-0.15208588636180873"/>
                </c:manualLayout>
              </c:layout>
              <c:tx>
                <c:rich>
                  <a:bodyPr/>
                  <a:lstStyle/>
                  <a:p>
                    <a:r>
                      <a:rPr lang="en-US"/>
                      <a:t>Food</a:t>
                    </a:r>
                    <a:r>
                      <a:rPr lang="en-US" baseline="0"/>
                      <a:t>
</a:t>
                    </a:r>
                    <a:fld id="{4CBC5F70-E03F-44C9-B7AC-5D1E8119C774}" type="PERCENTAGE">
                      <a:rPr lang="en-US" baseline="0"/>
                      <a:pPr/>
                      <a:t>[PERCENTAGE]</a:t>
                    </a:fld>
                    <a:endParaRPr lang="en-US" baseline="0"/>
                  </a:p>
                </c:rich>
              </c:tx>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layout/>
                  <c15:dlblFieldTable/>
                  <c15:showDataLabelsRange val="0"/>
                </c:ext>
              </c:extLst>
            </c:dLbl>
            <c:dLbl>
              <c:idx val="2"/>
              <c:layout>
                <c:manualLayout>
                  <c:x val="0.1261458178576734"/>
                  <c:y val="-0.15496788676609238"/>
                </c:manualLayout>
              </c:layout>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layout/>
                </c:ext>
              </c:extLst>
            </c:dLbl>
            <c:dLbl>
              <c:idx val="4"/>
              <c:layout>
                <c:manualLayout>
                  <c:x val="2.5721165750507601E-2"/>
                  <c:y val="0.18079852421548082"/>
                </c:manualLayout>
              </c:layout>
              <c:tx>
                <c:rich>
                  <a:bodyPr/>
                  <a:lstStyle/>
                  <a:p>
                    <a:r>
                      <a:rPr lang="en-US" dirty="0" smtClean="0"/>
                      <a:t>Technology</a:t>
                    </a:r>
                    <a:r>
                      <a:rPr lang="en-US" baseline="0" dirty="0"/>
                      <a:t>
</a:t>
                    </a:r>
                    <a:fld id="{E56A3A4D-02D4-4046-8FA8-7C746EB17364}"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c:ext xmlns:c15="http://schemas.microsoft.com/office/drawing/2012/chart" uri="{CE6537A1-D6FC-4f65-9D91-7224C49458BB}">
                  <c15:layout/>
                  <c15:dlblFieldTable/>
                  <c15:showDataLabelsRange val="0"/>
                </c:ext>
              </c:extLst>
            </c:dLbl>
            <c:spPr>
              <a:noFill/>
              <a:ln>
                <a:noFill/>
              </a:ln>
              <a:effectLst/>
            </c:spPr>
            <c:txPr>
              <a:bodyPr rot="0" spcFirstLastPara="1" vertOverflow="clip" horzOverflow="clip"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dLblPos val="inEnd"/>
            <c:showLegendKey val="0"/>
            <c:showVal val="0"/>
            <c:showCatName val="1"/>
            <c:showSerName val="0"/>
            <c:showPercent val="1"/>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15:layout/>
              </c:ext>
            </c:extLst>
          </c:dLbls>
          <c:cat>
            <c:strRef>
              <c:f>Sheet4!$A$4:$A$9</c:f>
              <c:strCache>
                <c:ptCount val="5"/>
                <c:pt idx="0">
                  <c:v>Animals</c:v>
                </c:pt>
                <c:pt idx="1">
                  <c:v>food</c:v>
                </c:pt>
                <c:pt idx="2">
                  <c:v>healthy eating</c:v>
                </c:pt>
                <c:pt idx="3">
                  <c:v>science</c:v>
                </c:pt>
                <c:pt idx="4">
                  <c:v>technology</c:v>
                </c:pt>
              </c:strCache>
            </c:strRef>
          </c:cat>
          <c:val>
            <c:numRef>
              <c:f>Sheet4!$B$4:$B$9</c:f>
              <c:numCache>
                <c:formatCode>General</c:formatCode>
                <c:ptCount val="5"/>
                <c:pt idx="0">
                  <c:v>74965</c:v>
                </c:pt>
                <c:pt idx="1">
                  <c:v>66676</c:v>
                </c:pt>
                <c:pt idx="2">
                  <c:v>69339</c:v>
                </c:pt>
                <c:pt idx="3">
                  <c:v>71168</c:v>
                </c:pt>
                <c:pt idx="4">
                  <c:v>68738</c:v>
                </c:pt>
              </c:numCache>
            </c:numRef>
          </c:val>
        </c:ser>
        <c:dLbls>
          <c:showLegendKey val="0"/>
          <c:showVal val="0"/>
          <c:showCatName val="0"/>
          <c:showSerName val="0"/>
          <c:showPercent val="0"/>
          <c:showBubbleSize val="0"/>
          <c:showLeaderLines val="0"/>
        </c:dLbls>
        <c:firstSliceAng val="3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400" dirty="0" smtClean="0"/>
              <a:t>Hello everyone. Thank you for joining today's presentation. My name is Meghna</a:t>
            </a:r>
            <a:r>
              <a:rPr lang="en-US" sz="1400" baseline="0" dirty="0" smtClean="0"/>
              <a:t> Ghosh</a:t>
            </a:r>
            <a:r>
              <a:rPr lang="en-US" sz="1400" dirty="0" smtClean="0"/>
              <a:t>, and today, I will be sharing the insights from our recent analysis of Social Buzz, a leading social media and content creator company.</a:t>
            </a:r>
            <a:endParaRPr lang="en-US" sz="14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2075147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Here’s a quick summary of our findings: </a:t>
            </a:r>
          </a:p>
          <a:p>
            <a:pPr lvl="0"/>
            <a:r>
              <a:rPr lang="en-US" dirty="0" smtClean="0"/>
              <a:t>The top 5 categories are Animals, Science, Healthy Eating, Technology, and Food, with Animals leading at 74,965. Food and Healthy Eating are highly engaging, indicating a health-focused audience. Science and Technology show strong interest in educational content.</a:t>
            </a:r>
          </a:p>
          <a:p>
            <a:pPr lvl="0"/>
            <a:r>
              <a:rPr lang="en-US" dirty="0" smtClean="0"/>
              <a:t>Insights:</a:t>
            </a:r>
          </a:p>
          <a:p>
            <a:pPr lvl="0"/>
            <a:r>
              <a:rPr lang="en-US" dirty="0" smtClean="0"/>
              <a:t> Food Content: High engagement with Healthy Eating and Food suggests a health-conscious user base. Educational Interest: Science and Technology are popular, highlighting a preference for informative content. </a:t>
            </a:r>
          </a:p>
          <a:p>
            <a:pPr lvl="0"/>
            <a:r>
              <a:rPr lang="en-US" dirty="0" smtClean="0"/>
              <a:t>Next Steps: Boost Food Content: Create more posts around Healthy Eating and Food. Expand Educational Offerings: Develop content related to Science and Technology.</a:t>
            </a:r>
          </a:p>
          <a:p>
            <a:pPr lvl="0"/>
            <a:r>
              <a:rPr lang="en-US" dirty="0" smtClean="0"/>
              <a:t> Monitor Trends: Keep an eye on category performance to ensure a balanced content mix.</a:t>
            </a:r>
          </a:p>
          <a:p>
            <a:pPr lvl="0"/>
            <a:r>
              <a:rPr lang="en-US" dirty="0" smtClean="0"/>
              <a:t> As much as this analysis has been insightful, we’re ready to elevate it to the next stage. At Accenture, we have the expertise to help you realize these insights in production and in real-time. We’d love to assist you with this.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854293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Thank you very much for listening, please feel free to ask</a:t>
            </a:r>
            <a:r>
              <a:rPr lang="en-US" baseline="0" dirty="0" smtClean="0"/>
              <a:t> </a:t>
            </a:r>
            <a:r>
              <a:rPr lang="en-US" dirty="0" smtClean="0"/>
              <a:t>any questions that you may have!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158855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Here's what we have lined up for today:</a:t>
            </a:r>
          </a:p>
          <a:p>
            <a:pPr lvl="0"/>
            <a:r>
              <a:rPr lang="en-US" dirty="0" smtClean="0"/>
              <a:t>Project Recap: We’ll start by reviewing the overall project, covering the business problem and specific requirements.</a:t>
            </a:r>
          </a:p>
          <a:p>
            <a:pPr lvl="0"/>
            <a:r>
              <a:rPr lang="en-US" dirty="0" smtClean="0"/>
              <a:t>Problem Focus: Next, we’ll dive into the core issue our Data Analytics team has been addressing and explain its significance.</a:t>
            </a:r>
          </a:p>
          <a:p>
            <a:pPr lvl="0"/>
            <a:r>
              <a:rPr lang="en-US" dirty="0" smtClean="0"/>
              <a:t>Meet the Team: I’ll introduce the key team members who tackled this challenge.</a:t>
            </a:r>
          </a:p>
          <a:p>
            <a:pPr lvl="0"/>
            <a:r>
              <a:rPr lang="en-US" dirty="0" smtClean="0"/>
              <a:t>Process Overview: I’ll outline the high-level process we followed to give you a clear picture of our approach.</a:t>
            </a:r>
          </a:p>
          <a:p>
            <a:pPr lvl="0"/>
            <a:r>
              <a:rPr lang="en-US" dirty="0" smtClean="0"/>
              <a:t>Results Presentation: We’ll explore the results through insights and visualizations from our analysis.</a:t>
            </a:r>
          </a:p>
          <a:p>
            <a:pPr lvl="0"/>
            <a:r>
              <a:rPr lang="en-US" dirty="0" smtClean="0"/>
              <a:t>To wrap things up, I'll summarize our findings and open the floor for any questions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220649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To kick things off, let me recap our engagement with Social Buzz. </a:t>
            </a:r>
          </a:p>
          <a:p>
            <a:pPr lvl="0"/>
            <a:r>
              <a:rPr lang="en-US" dirty="0" smtClean="0"/>
              <a:t>Over the next three months, we at Accenture are diving into a pilot project that tackles three key challenges you're currently facing.</a:t>
            </a:r>
          </a:p>
          <a:p>
            <a:pPr lvl="0"/>
            <a:r>
              <a:rPr lang="en-US" dirty="0" smtClean="0"/>
              <a:t>Social Buzz has rapidly scaled to become a global unicorn, and we're here to help you navigate this growth and steer you in the right direction.</a:t>
            </a:r>
          </a:p>
          <a:p>
            <a:pPr lvl="0"/>
            <a:r>
              <a:rPr lang="en-US" dirty="0" smtClean="0"/>
              <a:t>First, we'll conduct a comprehensive audit of your big data practices, providing you with best practices and industry insights. Next, we'll guide you through a successful IPO, leveraging our team's deep expertise in this area. Finally, we've analyzed your data to uncover valuable insights into your top 5 content categories.</a:t>
            </a:r>
          </a:p>
          <a:p>
            <a:pPr lvl="0"/>
            <a:r>
              <a:rPr lang="en-US" dirty="0" smtClean="0"/>
              <a:t>We're excited to partner with you and tackle these challenges together.</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2984131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Now Let's dive into the core problem Social Buzz is facing today.</a:t>
            </a:r>
          </a:p>
          <a:p>
            <a:pPr lvl="0"/>
            <a:endParaRPr lang="en-US" dirty="0" smtClean="0"/>
          </a:p>
          <a:p>
            <a:pPr lvl="0"/>
            <a:r>
              <a:rPr lang="en-US" dirty="0" smtClean="0"/>
              <a:t>Imagine this: Social Buzz handles over 100,000 pieces of content every single day. We're talking text, images, videos, and GIFs flooding in constantly. This isn't just a data challenge; it's a data tsunami. Our task is to tame this overwhelming influx of unstructured data with our expertise</a:t>
            </a:r>
            <a:r>
              <a:rPr lang="en-US" baseline="0" dirty="0" smtClean="0"/>
              <a:t> in this matter</a:t>
            </a:r>
            <a:r>
              <a:rPr lang="en-US" dirty="0" smtClean="0"/>
              <a:t>.</a:t>
            </a:r>
          </a:p>
          <a:p>
            <a:pPr lvl="0"/>
            <a:r>
              <a:rPr lang="en-US" dirty="0" smtClean="0"/>
              <a:t>User Growth Strain:- Next, consider the user base. With 500 million active users every month, Social Buzz has seen exponential growth, far outpacing initial projections. This explosive growth, while fantastic, has pushed their infrastructure to its limits. The current systems are straining under the weight of user demands, and we need to ensure they not only cope but thrive.</a:t>
            </a:r>
          </a:p>
          <a:p>
            <a:pPr lvl="0"/>
            <a:r>
              <a:rPr lang="en-US" dirty="0" smtClean="0"/>
              <a:t>Technological Bottleneck:-</a:t>
            </a:r>
            <a:r>
              <a:rPr lang="en-US" baseline="0" dirty="0" smtClean="0"/>
              <a:t> </a:t>
            </a:r>
            <a:r>
              <a:rPr lang="en-US" dirty="0" smtClean="0"/>
              <a:t>Here's another critical point: 80% of Social Buzz's workforce is focused solely on maintaining their technology. That’s 200 out of 250 employees working tirelessly to keep the platform running. Despite their efforts, the current systems are at full capacity, creating a significant bottleneck. We need to innovate and optimize to free up resources and enhance efficiency.</a:t>
            </a:r>
          </a:p>
          <a:p>
            <a:pPr lvl="0"/>
            <a:endParaRPr lang="en-US" dirty="0" smtClean="0"/>
          </a:p>
          <a:p>
            <a:pPr lvl="0"/>
            <a:r>
              <a:rPr lang="en-US" dirty="0" smtClean="0"/>
              <a:t>Now this is where our data analytics expertise comes in, with the insights that</a:t>
            </a:r>
            <a:r>
              <a:rPr lang="en-US" baseline="0" dirty="0" smtClean="0"/>
              <a:t> </a:t>
            </a:r>
            <a:r>
              <a:rPr lang="en-US" dirty="0" smtClean="0"/>
              <a:t>we've uncovered from this task, we can show you exactly how to take analytics</a:t>
            </a:r>
            <a:r>
              <a:rPr lang="en-US" baseline="0" dirty="0" smtClean="0"/>
              <a:t> </a:t>
            </a:r>
            <a:r>
              <a:rPr lang="en-US" dirty="0" smtClean="0"/>
              <a:t>to production at scale.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2800562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Now, Let me introduce our dedicated team:</a:t>
            </a:r>
          </a:p>
          <a:p>
            <a:pPr lvl="0"/>
            <a:r>
              <a:rPr lang="en-US" dirty="0" smtClean="0"/>
              <a:t>Andrew Fleming, Chief Technical Architect, whose expertise guided us to top-notch analyses.</a:t>
            </a:r>
          </a:p>
          <a:p>
            <a:pPr lvl="0"/>
            <a:r>
              <a:rPr lang="en-US" dirty="0" smtClean="0"/>
              <a:t>Marcus </a:t>
            </a:r>
            <a:r>
              <a:rPr lang="en-US" dirty="0" err="1" smtClean="0"/>
              <a:t>Rompton</a:t>
            </a:r>
            <a:r>
              <a:rPr lang="en-US" dirty="0" smtClean="0"/>
              <a:t>, Senior Principal, whose experience with major clients and data engineering was vital for our project.</a:t>
            </a:r>
          </a:p>
          <a:p>
            <a:pPr lvl="0"/>
            <a:r>
              <a:rPr lang="en-US" dirty="0" err="1" smtClean="0"/>
              <a:t>Meghna</a:t>
            </a:r>
            <a:r>
              <a:rPr lang="en-US" dirty="0" smtClean="0"/>
              <a:t> Ghosh (that’s me), responsible for leading the team and converting raw data into actionable insights for high-quality decisions.</a:t>
            </a:r>
          </a:p>
          <a:p>
            <a:pPr lvl="0"/>
            <a:r>
              <a:rPr lang="en-US" dirty="0" smtClean="0"/>
              <a:t>Together, we've delivered valuable insights and solutions for your needs.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2415665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Now</a:t>
            </a:r>
            <a:r>
              <a:rPr lang="en-US" baseline="0" dirty="0" smtClean="0"/>
              <a:t> how we tackled this problem?</a:t>
            </a:r>
          </a:p>
          <a:p>
            <a:pPr lvl="0"/>
            <a:endParaRPr lang="en-US" baseline="0" dirty="0" smtClean="0"/>
          </a:p>
          <a:p>
            <a:pPr lvl="0"/>
            <a:r>
              <a:rPr lang="en-US" dirty="0" smtClean="0"/>
              <a:t>To tackle this problem, we followed a structured five-step process: </a:t>
            </a:r>
          </a:p>
          <a:p>
            <a:pPr lvl="0"/>
            <a:endParaRPr lang="en-US" dirty="0" smtClean="0"/>
          </a:p>
          <a:p>
            <a:pPr lvl="0"/>
            <a:r>
              <a:rPr lang="en-US" dirty="0" smtClean="0"/>
              <a:t>Data Understanding: We began by thoroughly understanding the data, diving deep into the data model and the business domain to ensure we had a clear grasp of the context and requirements.</a:t>
            </a:r>
          </a:p>
          <a:p>
            <a:pPr lvl="0"/>
            <a:r>
              <a:rPr lang="en-US" dirty="0" smtClean="0"/>
              <a:t>Data Cleaning: Next, we cleaned the datasets, refining them to align with the ideal dataset needed for our analysis. This step involved addressing inconsistencies and ensuring the data was accurate and ready for the next phase.</a:t>
            </a:r>
          </a:p>
          <a:p>
            <a:pPr lvl="0"/>
            <a:r>
              <a:rPr lang="en-US" dirty="0" smtClean="0"/>
              <a:t>Data Modelling: With clean data in hand, we proceeded to model the dataset, structuring it in a way that would effectively address the business questions and support our analysis.</a:t>
            </a:r>
          </a:p>
          <a:p>
            <a:pPr lvl="0"/>
            <a:r>
              <a:rPr lang="en-US" dirty="0" smtClean="0"/>
              <a:t>Data Analysis: Using our newly modeled dataset, we applied our analytical skills to extract meaningful insights and created visualizations to clearly communicate these findings.</a:t>
            </a:r>
          </a:p>
          <a:p>
            <a:pPr lvl="0"/>
            <a:r>
              <a:rPr lang="en-US" dirty="0" smtClean="0"/>
              <a:t>Decision-Making and Recommendations: Finally, we leveraged the insights gained to guide business decisions and provide actionable recommendations for the next steps.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2083708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From our data, we identified 16 unique post categories in your sample, including Food, Science, and Animals. Notably, the Animals category alone received 1,897 reactions—clearly, your audience has a strong affinity for animals!</a:t>
            </a:r>
          </a:p>
          <a:p>
            <a:r>
              <a:rPr lang="en-US" dirty="0" smtClean="0"/>
              <a:t>Additionally, January was the peak month for posts, which aligns with the trend of social media users reconnecting after the holiday season.</a:t>
            </a:r>
          </a:p>
          <a:p>
            <a:r>
              <a:rPr lang="en-US" dirty="0" smtClean="0"/>
              <a:t>Now, let’s dive into the main question: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112539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From our analysis, the top 5 most popular post categories are: Animals, Science, Healthy Eating, Technology, and Food. Leading the pack, Animals scored an impressive 74,965 in popularity. </a:t>
            </a:r>
          </a:p>
          <a:p>
            <a:pPr lvl="0"/>
            <a:r>
              <a:rPr lang="en-US" dirty="0" smtClean="0"/>
              <a:t>It’s fascinating to see both Healthy Eating and Food in the top 5—food-related content clearly resonates strongly with your audience. The fact that Healthy Eating ranks slightly higher suggests that your user base has a keen interest in health-conscious and wellness-focused content. </a:t>
            </a:r>
          </a:p>
          <a:p>
            <a:pPr lvl="0"/>
            <a:r>
              <a:rPr lang="en-US" dirty="0" smtClean="0"/>
              <a:t>Moreover, the presence of Science and Technology in the top categories highlights a trend towards engaging with factual and educational content. It seems your audience enjoys not just entertaining posts, but also content that offers valuable insights and learning opportunities.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816502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The chart reveals the percentage split in popularity among the top 5 categories. While there's only a minor variation in the share of each category, the most noticeable difference is between Animals, the top category, and Science, the second most popular. This gap is 1.1%.</a:t>
            </a:r>
          </a:p>
          <a:p>
            <a:r>
              <a:rPr lang="en-US" dirty="0" smtClean="0"/>
              <a:t>In business terms, this suggests that Animals is leading in popularity and might continue to grow, potentially overshadowing other content categories. To prevent a scenario where one category dominates the platform, it’s crucial to ensure that your content algorithms maintain a fair balance across all categories. This will help sustain a diverse and engaging content experience for your users.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943574" y="98440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150163" y="3404790"/>
            <a:ext cx="5482998" cy="4270400"/>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Social Buzz</a:t>
            </a:r>
            <a:endParaRPr lang="en-US" sz="2000" b="1" spc="-105" dirty="0" smtClean="0">
              <a:solidFill>
                <a:srgbClr val="FFFFFF"/>
              </a:solidFill>
              <a:latin typeface="Graphik Regular" panose="020B0503030202060203" pitchFamily="34" charset="0"/>
            </a:endParaRPr>
          </a:p>
          <a:p>
            <a:pPr algn="ctr">
              <a:lnSpc>
                <a:spcPts val="11059"/>
              </a:lnSpc>
            </a:pPr>
            <a:r>
              <a:rPr lang="en-US" sz="6600" spc="-105" dirty="0" smtClean="0">
                <a:solidFill>
                  <a:srgbClr val="FFFFFF"/>
                </a:solidFill>
                <a:latin typeface="Graphik Regular" panose="020B0503030202060203" pitchFamily="34" charset="0"/>
              </a:rPr>
              <a:t>Analysis Report</a:t>
            </a:r>
          </a:p>
          <a:p>
            <a:pPr algn="ctr">
              <a:lnSpc>
                <a:spcPts val="11059"/>
              </a:lnSpc>
            </a:pPr>
            <a:endParaRPr lang="en-US" sz="10533" spc="-105" dirty="0" smtClean="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3925628" y="151803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xmlns=""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xmlns=""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xmlns=""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xmlns=""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0820295" y="634573"/>
            <a:ext cx="7467705" cy="9464129"/>
          </a:xfrm>
          <a:prstGeom prst="rect">
            <a:avLst/>
          </a:prstGeom>
          <a:noFill/>
        </p:spPr>
        <p:txBody>
          <a:bodyPr wrap="square" rtlCol="0">
            <a:spAutoFit/>
          </a:bodyPr>
          <a:lstStyle/>
          <a:p>
            <a:r>
              <a:rPr lang="en-US" sz="2900" dirty="0" smtClean="0"/>
              <a:t>Analysis</a:t>
            </a:r>
          </a:p>
          <a:p>
            <a:endParaRPr lang="en-US" sz="2900" dirty="0" smtClean="0"/>
          </a:p>
          <a:p>
            <a:r>
              <a:rPr lang="en-US" sz="2900" dirty="0" smtClean="0"/>
              <a:t>Top </a:t>
            </a:r>
            <a:r>
              <a:rPr lang="en-US" sz="2900" dirty="0"/>
              <a:t>5 </a:t>
            </a:r>
            <a:r>
              <a:rPr lang="en-US" sz="2900" dirty="0" smtClean="0"/>
              <a:t>categories: </a:t>
            </a:r>
            <a:r>
              <a:rPr lang="en-US" sz="2900" dirty="0"/>
              <a:t>Animals, Science, Healthy Eating, Technology, and Food. Animals lead with a score of 74,965. </a:t>
            </a:r>
            <a:endParaRPr lang="en-US" sz="2900" dirty="0" smtClean="0"/>
          </a:p>
          <a:p>
            <a:endParaRPr lang="en-US" sz="2900" dirty="0" smtClean="0"/>
          </a:p>
          <a:p>
            <a:r>
              <a:rPr lang="en-US" sz="2900" dirty="0" smtClean="0"/>
              <a:t>Insights</a:t>
            </a:r>
          </a:p>
          <a:p>
            <a:endParaRPr lang="en-US" sz="2900" dirty="0" smtClean="0"/>
          </a:p>
          <a:p>
            <a:r>
              <a:rPr lang="en-US" sz="2900" dirty="0"/>
              <a:t>Food Appeal: </a:t>
            </a:r>
            <a:r>
              <a:rPr lang="en-US" sz="2900" dirty="0" smtClean="0"/>
              <a:t>Health-conscious audience.</a:t>
            </a:r>
          </a:p>
          <a:p>
            <a:r>
              <a:rPr lang="en-US" sz="2900" dirty="0" smtClean="0"/>
              <a:t>Educational </a:t>
            </a:r>
            <a:r>
              <a:rPr lang="en-US" sz="2900" dirty="0"/>
              <a:t>Content: Science and Technology are popular, showing interest in informative content</a:t>
            </a:r>
            <a:r>
              <a:rPr lang="en-US" sz="2900" dirty="0" smtClean="0"/>
              <a:t>.</a:t>
            </a:r>
          </a:p>
          <a:p>
            <a:endParaRPr lang="en-US" sz="2900" dirty="0" smtClean="0"/>
          </a:p>
          <a:p>
            <a:r>
              <a:rPr lang="en-US" sz="2900" dirty="0" smtClean="0"/>
              <a:t>Next Steps</a:t>
            </a:r>
          </a:p>
          <a:p>
            <a:endParaRPr lang="en-US" sz="2900" dirty="0" smtClean="0"/>
          </a:p>
          <a:p>
            <a:r>
              <a:rPr lang="en-US" sz="2900" dirty="0"/>
              <a:t>Leverage Food Content: Focus on creating more health and food-related posts</a:t>
            </a:r>
            <a:r>
              <a:rPr lang="en-US" sz="2900" dirty="0" smtClean="0"/>
              <a:t>.</a:t>
            </a:r>
          </a:p>
          <a:p>
            <a:r>
              <a:rPr lang="en-US" sz="2900" dirty="0" smtClean="0"/>
              <a:t>Expand </a:t>
            </a:r>
            <a:r>
              <a:rPr lang="en-US" sz="2900" dirty="0"/>
              <a:t>Educational Content: Develop content around Science and Technology</a:t>
            </a:r>
            <a:r>
              <a:rPr lang="en-US" sz="2900" dirty="0" smtClean="0"/>
              <a:t>.</a:t>
            </a:r>
          </a:p>
          <a:p>
            <a:r>
              <a:rPr lang="en-US" sz="2900" dirty="0" smtClean="0"/>
              <a:t>Monitor </a:t>
            </a:r>
            <a:r>
              <a:rPr lang="en-US" sz="2900" dirty="0"/>
              <a:t>Trends: Continuously </a:t>
            </a:r>
            <a:r>
              <a:rPr lang="en-US" sz="2900" dirty="0" smtClean="0"/>
              <a:t>performance tracking</a:t>
            </a:r>
            <a:endParaRPr lang="en-IN" sz="2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366681" y="5676900"/>
            <a:ext cx="5385738" cy="478016"/>
          </a:xfrm>
          <a:prstGeom prst="rect">
            <a:avLst/>
          </a:prstGeom>
        </p:spPr>
        <p:txBody>
          <a:bodyPr lIns="0" tIns="0" rIns="0" bIns="0" rtlCol="0" anchor="t">
            <a:spAutoFit/>
          </a:bodyPr>
          <a:lstStyle/>
          <a:p>
            <a:pPr>
              <a:lnSpc>
                <a:spcPts val="3640"/>
              </a:lnSpc>
            </a:pPr>
            <a:r>
              <a:rPr lang="en-US" sz="48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11500" spc="-80" dirty="0">
                <a:solidFill>
                  <a:srgbClr val="FFFFFF"/>
                </a:solidFill>
                <a:latin typeface="Graphik Regular" panose="020B0503030202060203" pitchFamily="34" charset="0"/>
              </a:rPr>
              <a:t>Thank</a:t>
            </a:r>
            <a:r>
              <a:rPr lang="en-US" sz="8800" spc="-80" dirty="0">
                <a:solidFill>
                  <a:srgbClr val="FFFFFF"/>
                </a:solidFill>
                <a:latin typeface="Graphik Regular" panose="020B0503030202060203" pitchFamily="34" charset="0"/>
              </a:rPr>
              <a:t> </a:t>
            </a:r>
            <a:r>
              <a:rPr lang="en-US" sz="8800" spc="-80" dirty="0" smtClean="0">
                <a:solidFill>
                  <a:srgbClr val="FFFFFF"/>
                </a:solidFill>
                <a:latin typeface="Graphik Regular" panose="020B0503030202060203" pitchFamily="34" charset="0"/>
              </a:rPr>
              <a:t>YOU!</a:t>
            </a:r>
            <a:endParaRPr lang="en-US" sz="8800" spc="-80" dirty="0">
              <a:solidFill>
                <a:srgbClr val="FFFFFF"/>
              </a:solidFill>
              <a:latin typeface="Graphik Regular" panose="020B0503030202060203" pitchFamily="34"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9474361" cy="3954185"/>
            <a:chOff x="0" y="0"/>
            <a:chExt cx="11564591" cy="484537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2547207"/>
            </a:xfrm>
            <a:prstGeom prst="rect">
              <a:avLst/>
            </a:prstGeom>
          </p:spPr>
          <p:txBody>
            <a:bodyPr lIns="0" tIns="0" rIns="0" bIns="0" rtlCol="0" anchor="t">
              <a:spAutoFit/>
            </a:bodyPr>
            <a:lstStyle/>
            <a:p>
              <a:pPr>
                <a:lnSpc>
                  <a:spcPts val="2660"/>
                </a:lnSpc>
              </a:pPr>
              <a:r>
                <a:rPr lang="en-US" sz="3200" spc="-19" dirty="0">
                  <a:solidFill>
                    <a:srgbClr val="000000"/>
                  </a:solidFill>
                  <a:latin typeface="Graphik Regular" panose="020B0503030202060203" pitchFamily="34" charset="0"/>
                </a:rPr>
                <a:t>Project recap</a:t>
              </a:r>
            </a:p>
            <a:p>
              <a:pPr>
                <a:lnSpc>
                  <a:spcPts val="2660"/>
                </a:lnSpc>
              </a:pPr>
              <a:r>
                <a:rPr lang="en-US" sz="3200" spc="-19" dirty="0">
                  <a:solidFill>
                    <a:srgbClr val="000000"/>
                  </a:solidFill>
                  <a:latin typeface="Graphik Regular" panose="020B0503030202060203" pitchFamily="34" charset="0"/>
                </a:rPr>
                <a:t>Problem</a:t>
              </a:r>
            </a:p>
            <a:p>
              <a:pPr>
                <a:lnSpc>
                  <a:spcPts val="2660"/>
                </a:lnSpc>
              </a:pPr>
              <a:r>
                <a:rPr lang="en-US" sz="3200" spc="-19" dirty="0">
                  <a:solidFill>
                    <a:srgbClr val="000000"/>
                  </a:solidFill>
                  <a:latin typeface="Graphik Regular" panose="020B0503030202060203" pitchFamily="34" charset="0"/>
                </a:rPr>
                <a:t>The Analytics team</a:t>
              </a:r>
            </a:p>
            <a:p>
              <a:pPr>
                <a:lnSpc>
                  <a:spcPts val="2660"/>
                </a:lnSpc>
              </a:pPr>
              <a:r>
                <a:rPr lang="en-US" sz="3200" spc="-19" dirty="0">
                  <a:solidFill>
                    <a:srgbClr val="000000"/>
                  </a:solidFill>
                  <a:latin typeface="Graphik Regular" panose="020B0503030202060203" pitchFamily="34" charset="0"/>
                </a:rPr>
                <a:t>Process</a:t>
              </a:r>
            </a:p>
            <a:p>
              <a:pPr>
                <a:lnSpc>
                  <a:spcPts val="2660"/>
                </a:lnSpc>
              </a:pPr>
              <a:r>
                <a:rPr lang="en-US" sz="3200" spc="-19" dirty="0">
                  <a:solidFill>
                    <a:srgbClr val="000000"/>
                  </a:solidFill>
                  <a:latin typeface="Graphik Regular" panose="020B0503030202060203" pitchFamily="34" charset="0"/>
                </a:rPr>
                <a:t>Insights</a:t>
              </a:r>
            </a:p>
            <a:p>
              <a:pPr>
                <a:lnSpc>
                  <a:spcPts val="2660"/>
                </a:lnSpc>
              </a:pPr>
              <a:r>
                <a:rPr lang="en-US" sz="32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r>
              <a:rPr lang="en-IN" dirty="0" smtClean="0"/>
              <a:t>S</a:t>
            </a:r>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810427" y="2005585"/>
            <a:ext cx="6453903" cy="6467663"/>
          </a:xfrm>
          <a:prstGeom prst="rect">
            <a:avLst/>
          </a:prstGeom>
        </p:spPr>
      </p:pic>
      <p:sp>
        <p:nvSpPr>
          <p:cNvPr id="33" name="TextBox 33"/>
          <p:cNvSpPr txBox="1"/>
          <p:nvPr/>
        </p:nvSpPr>
        <p:spPr>
          <a:xfrm>
            <a:off x="2892917" y="4512616"/>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339179" y="2327344"/>
            <a:ext cx="7886506" cy="5632311"/>
          </a:xfrm>
          <a:prstGeom prst="rect">
            <a:avLst/>
          </a:prstGeom>
          <a:noFill/>
        </p:spPr>
        <p:txBody>
          <a:bodyPr wrap="square" rtlCol="0">
            <a:spAutoFit/>
          </a:bodyPr>
          <a:lstStyle/>
          <a:p>
            <a:r>
              <a:rPr lang="en-US" sz="2400" dirty="0"/>
              <a:t>Client: Social </a:t>
            </a:r>
            <a:r>
              <a:rPr lang="en-US" sz="2400" dirty="0" smtClean="0"/>
              <a:t>Buzz </a:t>
            </a:r>
          </a:p>
          <a:p>
            <a:r>
              <a:rPr lang="en-US" sz="2400" dirty="0" smtClean="0"/>
              <a:t>Industry</a:t>
            </a:r>
            <a:r>
              <a:rPr lang="en-US" sz="2400" dirty="0"/>
              <a:t>: Social Media &amp; Content </a:t>
            </a:r>
            <a:r>
              <a:rPr lang="en-US" sz="2400" dirty="0" smtClean="0"/>
              <a:t>Creation</a:t>
            </a:r>
            <a:br>
              <a:rPr lang="en-US" sz="2400" dirty="0" smtClean="0"/>
            </a:br>
            <a:r>
              <a:rPr lang="en-US" sz="2400" dirty="0" smtClean="0"/>
              <a:t>Established</a:t>
            </a:r>
            <a:r>
              <a:rPr lang="en-US" sz="2400" dirty="0"/>
              <a:t>: </a:t>
            </a:r>
            <a:r>
              <a:rPr lang="en-US" sz="2400" dirty="0" smtClean="0"/>
              <a:t>2010</a:t>
            </a:r>
          </a:p>
          <a:p>
            <a:r>
              <a:rPr lang="en-US" sz="2400" dirty="0" smtClean="0"/>
              <a:t>HQ</a:t>
            </a:r>
            <a:r>
              <a:rPr lang="en-US" sz="2400" dirty="0"/>
              <a:t>: San </a:t>
            </a:r>
            <a:r>
              <a:rPr lang="en-US" sz="2400" dirty="0" smtClean="0"/>
              <a:t>Francisco</a:t>
            </a:r>
          </a:p>
          <a:p>
            <a:r>
              <a:rPr lang="en-US" sz="2400" dirty="0" smtClean="0"/>
              <a:t>Employees</a:t>
            </a:r>
            <a:r>
              <a:rPr lang="en-US" sz="2400" dirty="0"/>
              <a:t>: </a:t>
            </a:r>
            <a:r>
              <a:rPr lang="en-US" sz="2400" dirty="0" smtClean="0"/>
              <a:t>250 </a:t>
            </a:r>
          </a:p>
          <a:p>
            <a:r>
              <a:rPr lang="en-US" sz="2400" dirty="0" smtClean="0"/>
              <a:t>Background: Social </a:t>
            </a:r>
            <a:r>
              <a:rPr lang="en-US" sz="2400" dirty="0"/>
              <a:t>Buzz, founded by two former engineers from a major social media company, emphasizes anonymous user reactions to content. With over 500 million active users monthly, the platform's rapid growth necessitates external advisory for scaling and managing vast amounts of unstructured data</a:t>
            </a:r>
            <a:r>
              <a:rPr lang="en-US" sz="2400" dirty="0" smtClean="0"/>
              <a:t>.</a:t>
            </a:r>
          </a:p>
          <a:p>
            <a:endParaRPr lang="en-US" sz="2400" dirty="0" smtClean="0"/>
          </a:p>
          <a:p>
            <a:r>
              <a:rPr lang="en-US" sz="2400" dirty="0" smtClean="0"/>
              <a:t>Project Goals: Audit </a:t>
            </a:r>
            <a:r>
              <a:rPr lang="en-US" sz="2400" dirty="0"/>
              <a:t>their big data practices</a:t>
            </a:r>
            <a:r>
              <a:rPr lang="en-US" sz="2400" dirty="0" smtClean="0"/>
              <a:t>.</a:t>
            </a:r>
          </a:p>
          <a:p>
            <a:r>
              <a:rPr lang="en-US" sz="2400" dirty="0" smtClean="0"/>
              <a:t>Provide </a:t>
            </a:r>
            <a:r>
              <a:rPr lang="en-US" sz="2400" dirty="0"/>
              <a:t>IPO recommendations</a:t>
            </a:r>
            <a:r>
              <a:rPr lang="en-US" sz="2400" dirty="0" smtClean="0"/>
              <a:t>.</a:t>
            </a:r>
          </a:p>
          <a:p>
            <a:r>
              <a:rPr lang="en-US" sz="2400" dirty="0" smtClean="0"/>
              <a:t>Analyze </a:t>
            </a:r>
            <a:r>
              <a:rPr lang="en-US" sz="2400" dirty="0"/>
              <a:t>content categories to identify the top 5 by popularity.</a:t>
            </a:r>
            <a:endParaRPr lang="en-IN"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400078" y="5153526"/>
            <a:ext cx="7710683" cy="4524315"/>
          </a:xfrm>
          <a:prstGeom prst="rect">
            <a:avLst/>
          </a:prstGeom>
          <a:noFill/>
        </p:spPr>
        <p:txBody>
          <a:bodyPr wrap="square" rtlCol="0">
            <a:spAutoFit/>
          </a:bodyPr>
          <a:lstStyle/>
          <a:p>
            <a:r>
              <a:rPr lang="en-US" sz="3200" dirty="0"/>
              <a:t>100,000+ daily content </a:t>
            </a:r>
            <a:r>
              <a:rPr lang="en-US" sz="3200" dirty="0" smtClean="0"/>
              <a:t>posts</a:t>
            </a:r>
          </a:p>
          <a:p>
            <a:r>
              <a:rPr lang="en-US" sz="3200" dirty="0" smtClean="0"/>
              <a:t>Massive </a:t>
            </a:r>
            <a:r>
              <a:rPr lang="en-US" sz="3200" dirty="0"/>
              <a:t>data overload</a:t>
            </a:r>
            <a:r>
              <a:rPr lang="en-US" sz="3200" dirty="0" smtClean="0"/>
              <a:t>!</a:t>
            </a:r>
          </a:p>
          <a:p>
            <a:r>
              <a:rPr lang="en-US" sz="3200" dirty="0" smtClean="0"/>
              <a:t>500 </a:t>
            </a:r>
            <a:r>
              <a:rPr lang="en-US" sz="3200" dirty="0"/>
              <a:t>million active users </a:t>
            </a:r>
            <a:r>
              <a:rPr lang="en-US" sz="3200" dirty="0" smtClean="0"/>
              <a:t>monthly</a:t>
            </a:r>
          </a:p>
          <a:p>
            <a:r>
              <a:rPr lang="en-US" sz="3200" dirty="0" smtClean="0"/>
              <a:t>Strained </a:t>
            </a:r>
            <a:r>
              <a:rPr lang="en-US" sz="3200" dirty="0"/>
              <a:t>infrastructure</a:t>
            </a:r>
            <a:r>
              <a:rPr lang="en-US" sz="3200" dirty="0" smtClean="0"/>
              <a:t>!</a:t>
            </a:r>
          </a:p>
          <a:p>
            <a:r>
              <a:rPr lang="en-US" sz="3200" dirty="0" smtClean="0"/>
              <a:t>80</a:t>
            </a:r>
            <a:r>
              <a:rPr lang="en-US" sz="3200" dirty="0"/>
              <a:t>% of staff on tech </a:t>
            </a:r>
            <a:r>
              <a:rPr lang="en-US" sz="3200" dirty="0" smtClean="0"/>
              <a:t>maintenance</a:t>
            </a:r>
          </a:p>
          <a:p>
            <a:r>
              <a:rPr lang="en-US" sz="3200" dirty="0" smtClean="0"/>
              <a:t>Systems </a:t>
            </a:r>
            <a:r>
              <a:rPr lang="en-US" sz="3200" dirty="0"/>
              <a:t>at capacity</a:t>
            </a:r>
            <a:r>
              <a:rPr lang="en-US" sz="3200" dirty="0" smtClean="0"/>
              <a:t>!</a:t>
            </a:r>
          </a:p>
          <a:p>
            <a:endParaRPr lang="en-US" sz="3200" dirty="0"/>
          </a:p>
          <a:p>
            <a:r>
              <a:rPr lang="en-US" sz="3200" dirty="0" smtClean="0"/>
              <a:t>But how to capitalize on it when there is so much?</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61480" y="1016400"/>
            <a:ext cx="2174041" cy="2137286"/>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a:off x="14293092" y="1592308"/>
            <a:ext cx="3158284" cy="830997"/>
          </a:xfrm>
          <a:prstGeom prst="rect">
            <a:avLst/>
          </a:prstGeom>
          <a:noFill/>
        </p:spPr>
        <p:txBody>
          <a:bodyPr wrap="square" rtlCol="0">
            <a:spAutoFit/>
          </a:bodyPr>
          <a:lstStyle/>
          <a:p>
            <a:r>
              <a:rPr lang="en-IN" sz="2400" dirty="0" smtClean="0">
                <a:latin typeface="Graphik Regular" panose="020B0503030202060203"/>
              </a:rPr>
              <a:t>ANDREW FEMING</a:t>
            </a:r>
          </a:p>
          <a:p>
            <a:r>
              <a:rPr lang="en-IN" sz="2400" dirty="0" smtClean="0">
                <a:latin typeface="Graphik Regular" panose="020B0503030202060203"/>
              </a:rPr>
              <a:t>Chief Technology Architect</a:t>
            </a:r>
            <a:endParaRPr lang="en-IN" sz="2400" dirty="0">
              <a:latin typeface="Graphik Regular" panose="020B0503030202060203"/>
            </a:endParaRPr>
          </a:p>
        </p:txBody>
      </p:sp>
      <p:sp>
        <p:nvSpPr>
          <p:cNvPr id="33" name="TextBox 32"/>
          <p:cNvSpPr txBox="1"/>
          <p:nvPr/>
        </p:nvSpPr>
        <p:spPr>
          <a:xfrm>
            <a:off x="14299671" y="4728000"/>
            <a:ext cx="3158284" cy="830997"/>
          </a:xfrm>
          <a:prstGeom prst="rect">
            <a:avLst/>
          </a:prstGeom>
          <a:noFill/>
        </p:spPr>
        <p:txBody>
          <a:bodyPr wrap="square" rtlCol="0">
            <a:spAutoFit/>
          </a:bodyPr>
          <a:lstStyle/>
          <a:p>
            <a:r>
              <a:rPr lang="en-IN" sz="2400" dirty="0" smtClean="0">
                <a:latin typeface="Graphik Regular" panose="020B0503030202060203"/>
              </a:rPr>
              <a:t>MARCUS ROMPTON</a:t>
            </a:r>
          </a:p>
          <a:p>
            <a:r>
              <a:rPr lang="en-IN" sz="2400" dirty="0" smtClean="0">
                <a:latin typeface="Graphik Regular" panose="020B0503030202060203"/>
              </a:rPr>
              <a:t>Senior Principal</a:t>
            </a:r>
            <a:endParaRPr lang="en-IN" sz="2400" dirty="0">
              <a:latin typeface="Graphik Regular" panose="020B0503030202060203"/>
            </a:endParaRPr>
          </a:p>
        </p:txBody>
      </p:sp>
      <p:sp>
        <p:nvSpPr>
          <p:cNvPr id="34" name="TextBox 33"/>
          <p:cNvSpPr txBox="1"/>
          <p:nvPr/>
        </p:nvSpPr>
        <p:spPr>
          <a:xfrm>
            <a:off x="14299671" y="7800232"/>
            <a:ext cx="3158284" cy="830997"/>
          </a:xfrm>
          <a:prstGeom prst="rect">
            <a:avLst/>
          </a:prstGeom>
          <a:noFill/>
        </p:spPr>
        <p:txBody>
          <a:bodyPr wrap="square" rtlCol="0">
            <a:spAutoFit/>
          </a:bodyPr>
          <a:lstStyle/>
          <a:p>
            <a:r>
              <a:rPr lang="en-IN" sz="2400" dirty="0" smtClean="0">
                <a:latin typeface="Graphik Regular" panose="020B0503030202060203"/>
              </a:rPr>
              <a:t>Meghna Ghosh</a:t>
            </a:r>
          </a:p>
          <a:p>
            <a:r>
              <a:rPr lang="en-IN" sz="2400" dirty="0" smtClean="0">
                <a:latin typeface="Graphik Regular" panose="020B0503030202060203"/>
              </a:rPr>
              <a:t>Data Analyst</a:t>
            </a:r>
            <a:endParaRPr lang="en-IN" sz="2400" dirty="0">
              <a:latin typeface="Graphik Regular" panose="020B0503030202060203"/>
            </a:endParaRPr>
          </a:p>
        </p:txBody>
      </p:sp>
      <p:grpSp>
        <p:nvGrpSpPr>
          <p:cNvPr id="18" name="Group 18"/>
          <p:cNvGrpSpPr>
            <a:grpSpLocks noChangeAspect="1"/>
          </p:cNvGrpSpPr>
          <p:nvPr/>
        </p:nvGrpSpPr>
        <p:grpSpPr>
          <a:xfrm>
            <a:off x="11437060" y="6960765"/>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p:cNvSpPr txBox="1"/>
          <p:nvPr/>
        </p:nvSpPr>
        <p:spPr>
          <a:xfrm>
            <a:off x="4623113" y="1365536"/>
            <a:ext cx="5918565" cy="646331"/>
          </a:xfrm>
          <a:prstGeom prst="rect">
            <a:avLst/>
          </a:prstGeom>
          <a:noFill/>
        </p:spPr>
        <p:txBody>
          <a:bodyPr wrap="square" rtlCol="0">
            <a:spAutoFit/>
          </a:bodyPr>
          <a:lstStyle/>
          <a:p>
            <a:r>
              <a:rPr lang="en-IN" sz="3600" dirty="0" smtClean="0">
                <a:solidFill>
                  <a:schemeClr val="bg1"/>
                </a:solidFill>
                <a:latin typeface="Graphik Regular" panose="020B0503030202060203"/>
              </a:rPr>
              <a:t>Data Understanding</a:t>
            </a:r>
            <a:endParaRPr lang="en-IN" sz="3600" dirty="0">
              <a:solidFill>
                <a:schemeClr val="bg1"/>
              </a:solidFill>
              <a:latin typeface="Graphik Regular" panose="020B0503030202060203"/>
            </a:endParaRPr>
          </a:p>
        </p:txBody>
      </p:sp>
      <p:sp>
        <p:nvSpPr>
          <p:cNvPr id="41" name="TextBox 40"/>
          <p:cNvSpPr txBox="1"/>
          <p:nvPr/>
        </p:nvSpPr>
        <p:spPr>
          <a:xfrm>
            <a:off x="6428834" y="2866292"/>
            <a:ext cx="5918565" cy="646331"/>
          </a:xfrm>
          <a:prstGeom prst="rect">
            <a:avLst/>
          </a:prstGeom>
          <a:noFill/>
        </p:spPr>
        <p:txBody>
          <a:bodyPr wrap="square" rtlCol="0">
            <a:spAutoFit/>
          </a:bodyPr>
          <a:lstStyle/>
          <a:p>
            <a:r>
              <a:rPr lang="en-IN" sz="3600" dirty="0" smtClean="0">
                <a:solidFill>
                  <a:schemeClr val="bg1"/>
                </a:solidFill>
                <a:latin typeface="Graphik Regular" panose="020B0503030202060203"/>
              </a:rPr>
              <a:t>Data Cleaning</a:t>
            </a:r>
            <a:endParaRPr lang="en-IN" sz="3600" dirty="0">
              <a:solidFill>
                <a:schemeClr val="bg1"/>
              </a:solidFill>
              <a:latin typeface="Graphik Regular" panose="020B0503030202060203"/>
            </a:endParaRPr>
          </a:p>
        </p:txBody>
      </p:sp>
      <p:sp>
        <p:nvSpPr>
          <p:cNvPr id="42" name="TextBox 41"/>
          <p:cNvSpPr txBox="1"/>
          <p:nvPr/>
        </p:nvSpPr>
        <p:spPr>
          <a:xfrm>
            <a:off x="8247502" y="4459469"/>
            <a:ext cx="5918565" cy="646331"/>
          </a:xfrm>
          <a:prstGeom prst="rect">
            <a:avLst/>
          </a:prstGeom>
          <a:noFill/>
        </p:spPr>
        <p:txBody>
          <a:bodyPr wrap="square" rtlCol="0">
            <a:spAutoFit/>
          </a:bodyPr>
          <a:lstStyle/>
          <a:p>
            <a:r>
              <a:rPr lang="en-IN" sz="3600" dirty="0" smtClean="0">
                <a:solidFill>
                  <a:schemeClr val="bg1"/>
                </a:solidFill>
                <a:latin typeface="Graphik Regular" panose="020B0503030202060203"/>
              </a:rPr>
              <a:t>Data Modelling</a:t>
            </a:r>
            <a:endParaRPr lang="en-IN" sz="3600" dirty="0">
              <a:solidFill>
                <a:schemeClr val="bg1"/>
              </a:solidFill>
              <a:latin typeface="Graphik Regular" panose="020B0503030202060203"/>
            </a:endParaRPr>
          </a:p>
        </p:txBody>
      </p:sp>
      <p:sp>
        <p:nvSpPr>
          <p:cNvPr id="43" name="TextBox 42"/>
          <p:cNvSpPr txBox="1"/>
          <p:nvPr/>
        </p:nvSpPr>
        <p:spPr>
          <a:xfrm>
            <a:off x="10108223" y="6176440"/>
            <a:ext cx="5918565" cy="646331"/>
          </a:xfrm>
          <a:prstGeom prst="rect">
            <a:avLst/>
          </a:prstGeom>
          <a:noFill/>
        </p:spPr>
        <p:txBody>
          <a:bodyPr wrap="square" rtlCol="0">
            <a:spAutoFit/>
          </a:bodyPr>
          <a:lstStyle/>
          <a:p>
            <a:r>
              <a:rPr lang="en-IN" sz="3600" dirty="0" smtClean="0">
                <a:solidFill>
                  <a:schemeClr val="bg1"/>
                </a:solidFill>
                <a:latin typeface="Graphik Regular" panose="020B0503030202060203"/>
              </a:rPr>
              <a:t>Data Analysis</a:t>
            </a:r>
            <a:endParaRPr lang="en-IN" sz="3600" dirty="0">
              <a:solidFill>
                <a:schemeClr val="bg1"/>
              </a:solidFill>
              <a:latin typeface="Graphik Regular" panose="020B0503030202060203"/>
            </a:endParaRPr>
          </a:p>
        </p:txBody>
      </p:sp>
      <p:sp>
        <p:nvSpPr>
          <p:cNvPr id="44" name="TextBox 43"/>
          <p:cNvSpPr txBox="1"/>
          <p:nvPr/>
        </p:nvSpPr>
        <p:spPr>
          <a:xfrm>
            <a:off x="11717438" y="7828620"/>
            <a:ext cx="5918565" cy="646331"/>
          </a:xfrm>
          <a:prstGeom prst="rect">
            <a:avLst/>
          </a:prstGeom>
          <a:noFill/>
        </p:spPr>
        <p:txBody>
          <a:bodyPr wrap="square" rtlCol="0">
            <a:spAutoFit/>
          </a:bodyPr>
          <a:lstStyle/>
          <a:p>
            <a:r>
              <a:rPr lang="en-IN" sz="3600" dirty="0" smtClean="0">
                <a:solidFill>
                  <a:schemeClr val="bg1"/>
                </a:solidFill>
                <a:latin typeface="Graphik Regular" panose="020B0503030202060203"/>
              </a:rPr>
              <a:t>Decision-Making &amp; Recommendations</a:t>
            </a:r>
            <a:endParaRPr lang="en-IN" sz="3600" dirty="0">
              <a:solidFill>
                <a:schemeClr val="bg1"/>
              </a:solidFill>
              <a:latin typeface="Graphik Regular" panose="020B050303020206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13"/>
          <p:cNvSpPr txBox="1"/>
          <p:nvPr/>
        </p:nvSpPr>
        <p:spPr>
          <a:xfrm>
            <a:off x="1678766" y="3750932"/>
            <a:ext cx="3869003" cy="2400657"/>
          </a:xfrm>
          <a:prstGeom prst="rect">
            <a:avLst/>
          </a:prstGeom>
          <a:noFill/>
        </p:spPr>
        <p:txBody>
          <a:bodyPr wrap="square" rtlCol="0">
            <a:spAutoFit/>
          </a:bodyPr>
          <a:lstStyle/>
          <a:p>
            <a:pPr algn="ctr"/>
            <a:r>
              <a:rPr lang="en-IN" sz="6600" dirty="0" smtClean="0">
                <a:solidFill>
                  <a:srgbClr val="A100FF"/>
                </a:solidFill>
                <a:latin typeface="Graphik Regular" panose="020B0503030202060203"/>
              </a:rPr>
              <a:t>16</a:t>
            </a:r>
          </a:p>
          <a:p>
            <a:pPr algn="ctr"/>
            <a:r>
              <a:rPr lang="en-IN" sz="4800" dirty="0" smtClean="0">
                <a:solidFill>
                  <a:srgbClr val="A100FF"/>
                </a:solidFill>
                <a:latin typeface="Graphik Regular" panose="020B0503030202060203"/>
              </a:rPr>
              <a:t> </a:t>
            </a:r>
          </a:p>
          <a:p>
            <a:pPr algn="ctr"/>
            <a:r>
              <a:rPr lang="en-IN" sz="3600" dirty="0" smtClean="0">
                <a:latin typeface="Graphik Regular" panose="020B0503030202060203"/>
              </a:rPr>
              <a:t>UNIQUE CATEGORIES</a:t>
            </a:r>
            <a:endParaRPr lang="en-IN" sz="3600" dirty="0">
              <a:latin typeface="Graphik Regular" panose="020B0503030202060203"/>
            </a:endParaRPr>
          </a:p>
        </p:txBody>
      </p:sp>
      <p:sp>
        <p:nvSpPr>
          <p:cNvPr id="15" name="TextBox 14"/>
          <p:cNvSpPr txBox="1"/>
          <p:nvPr/>
        </p:nvSpPr>
        <p:spPr>
          <a:xfrm>
            <a:off x="6781800" y="3750932"/>
            <a:ext cx="4037561" cy="2708434"/>
          </a:xfrm>
          <a:prstGeom prst="rect">
            <a:avLst/>
          </a:prstGeom>
          <a:noFill/>
        </p:spPr>
        <p:txBody>
          <a:bodyPr wrap="square" rtlCol="0">
            <a:spAutoFit/>
          </a:bodyPr>
          <a:lstStyle/>
          <a:p>
            <a:pPr algn="ctr"/>
            <a:r>
              <a:rPr lang="en-IN" sz="5400" dirty="0" smtClean="0">
                <a:solidFill>
                  <a:srgbClr val="A100FF"/>
                </a:solidFill>
                <a:latin typeface="Graphik Regular" panose="020B0503030202060203"/>
              </a:rPr>
              <a:t>1368</a:t>
            </a:r>
          </a:p>
          <a:p>
            <a:pPr algn="ctr"/>
            <a:endParaRPr lang="en-IN" sz="3600" dirty="0" smtClean="0">
              <a:solidFill>
                <a:srgbClr val="A100FF"/>
              </a:solidFill>
              <a:latin typeface="Graphik Regular" panose="020B0503030202060203"/>
            </a:endParaRPr>
          </a:p>
          <a:p>
            <a:pPr algn="ctr"/>
            <a:r>
              <a:rPr lang="en-IN" sz="3600" dirty="0" smtClean="0">
                <a:latin typeface="Graphik Regular" panose="020B0503030202060203"/>
              </a:rPr>
              <a:t> </a:t>
            </a:r>
            <a:r>
              <a:rPr lang="en-IN" sz="4000" dirty="0" smtClean="0">
                <a:latin typeface="Graphik Regular" panose="020B0503030202060203"/>
              </a:rPr>
              <a:t>POST REACTIONS ON “TRAVEL”</a:t>
            </a:r>
            <a:endParaRPr lang="en-IN" sz="4000" dirty="0">
              <a:latin typeface="Graphik Regular" panose="020B0503030202060203"/>
            </a:endParaRPr>
          </a:p>
        </p:txBody>
      </p:sp>
      <p:sp>
        <p:nvSpPr>
          <p:cNvPr id="17" name="TextBox 16"/>
          <p:cNvSpPr txBox="1"/>
          <p:nvPr/>
        </p:nvSpPr>
        <p:spPr>
          <a:xfrm>
            <a:off x="12153509" y="3748691"/>
            <a:ext cx="4037561" cy="2708434"/>
          </a:xfrm>
          <a:prstGeom prst="rect">
            <a:avLst/>
          </a:prstGeom>
          <a:noFill/>
        </p:spPr>
        <p:txBody>
          <a:bodyPr wrap="square" rtlCol="0">
            <a:spAutoFit/>
          </a:bodyPr>
          <a:lstStyle/>
          <a:p>
            <a:pPr algn="ctr"/>
            <a:r>
              <a:rPr lang="en-IN" sz="5400" dirty="0" smtClean="0">
                <a:solidFill>
                  <a:srgbClr val="A100FF"/>
                </a:solidFill>
                <a:latin typeface="Graphik Regular" panose="020B0503030202060203"/>
              </a:rPr>
              <a:t>JANUARY</a:t>
            </a:r>
          </a:p>
          <a:p>
            <a:pPr algn="ctr"/>
            <a:endParaRPr lang="en-IN" sz="3600" dirty="0" smtClean="0">
              <a:solidFill>
                <a:srgbClr val="A100FF"/>
              </a:solidFill>
              <a:latin typeface="Graphik Regular" panose="020B0503030202060203"/>
            </a:endParaRPr>
          </a:p>
          <a:p>
            <a:pPr algn="ctr"/>
            <a:r>
              <a:rPr lang="en-IN" sz="3600" dirty="0" smtClean="0">
                <a:latin typeface="Graphik Regular" panose="020B0503030202060203"/>
              </a:rPr>
              <a:t> </a:t>
            </a:r>
            <a:r>
              <a:rPr lang="en-IN" sz="4000" dirty="0" smtClean="0">
                <a:latin typeface="Graphik Regular" panose="020B0503030202060203"/>
              </a:rPr>
              <a:t>MONTH WITH MOST POSTS</a:t>
            </a:r>
            <a:endParaRPr lang="en-IN" sz="4000" dirty="0">
              <a:latin typeface="Graphik Regular" panose="020B050303020206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xmlns:lc="http://schemas.openxmlformats.org/drawingml/2006/lockedCanvas" xmlns="" id="{B907F40F-2760-8E6B-F898-4075DF6D748B}"/>
              </a:ext>
            </a:extLst>
          </p:cNvPr>
          <p:cNvGraphicFramePr>
            <a:graphicFrameLocks/>
          </p:cNvGraphicFramePr>
          <p:nvPr>
            <p:extLst>
              <p:ext uri="{D42A27DB-BD31-4B8C-83A1-F6EECF244321}">
                <p14:modId xmlns:p14="http://schemas.microsoft.com/office/powerpoint/2010/main" val="1262678765"/>
              </p:ext>
            </p:extLst>
          </p:nvPr>
        </p:nvGraphicFramePr>
        <p:xfrm>
          <a:off x="4879650" y="1685151"/>
          <a:ext cx="11122350" cy="708917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xmlns:lc="http://schemas.openxmlformats.org/drawingml/2006/lockedCanvas" xmlns="" id="{B907F40F-2760-8E6B-F898-4075DF6D748B}"/>
              </a:ext>
            </a:extLst>
          </p:cNvPr>
          <p:cNvGraphicFramePr>
            <a:graphicFrameLocks/>
          </p:cNvGraphicFramePr>
          <p:nvPr>
            <p:extLst>
              <p:ext uri="{D42A27DB-BD31-4B8C-83A1-F6EECF244321}">
                <p14:modId xmlns:p14="http://schemas.microsoft.com/office/powerpoint/2010/main" val="213884235"/>
              </p:ext>
            </p:extLst>
          </p:nvPr>
        </p:nvGraphicFramePr>
        <p:xfrm>
          <a:off x="5105400" y="1383832"/>
          <a:ext cx="9677400" cy="711246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1571</Words>
  <Application>Microsoft Office PowerPoint</Application>
  <PresentationFormat>Custom</PresentationFormat>
  <Paragraphs>151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Clear Sans Regular Bold</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account</cp:lastModifiedBy>
  <cp:revision>31</cp:revision>
  <dcterms:created xsi:type="dcterms:W3CDTF">2006-08-16T00:00:00Z</dcterms:created>
  <dcterms:modified xsi:type="dcterms:W3CDTF">2024-07-20T15:31:30Z</dcterms:modified>
  <dc:identifier>DAEhDyfaYKE</dc:identifier>
</cp:coreProperties>
</file>